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9" r:id="rId1"/>
    <p:sldMasterId id="2147483677" r:id="rId2"/>
  </p:sldMasterIdLst>
  <p:notesMasterIdLst>
    <p:notesMasterId r:id="rId11"/>
  </p:notesMasterIdLst>
  <p:handoutMasterIdLst>
    <p:handoutMasterId r:id="rId12"/>
  </p:handoutMasterIdLst>
  <p:sldIdLst>
    <p:sldId id="342" r:id="rId3"/>
    <p:sldId id="377" r:id="rId4"/>
    <p:sldId id="415" r:id="rId5"/>
    <p:sldId id="416" r:id="rId6"/>
    <p:sldId id="418" r:id="rId7"/>
    <p:sldId id="419" r:id="rId8"/>
    <p:sldId id="417" r:id="rId9"/>
    <p:sldId id="420" r:id="rId10"/>
  </p:sldIdLst>
  <p:sldSz cx="9144000" cy="6858000" type="screen4x3"/>
  <p:notesSz cx="7053263" cy="9309100"/>
  <p:embeddedFontLst>
    <p:embeddedFont>
      <p:font typeface="Arial Rounded MT Bold" panose="020F0704030504030204" pitchFamily="34" charset="77"/>
      <p:regular r:id="rId13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Garamond" panose="02020404030301010803" pitchFamily="18" charset="0"/>
      <p:regular r:id="rId19"/>
      <p:bold r:id="rId20"/>
      <p:italic r:id="rId21"/>
      <p:boldItalic r:id="rId22"/>
    </p:embeddedFont>
  </p:embeddedFontLst>
  <p:custDataLst>
    <p:tags r:id="rId23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nsimiao.ben@outlook.com" initials="r" lastIdx="1" clrIdx="0">
    <p:extLst>
      <p:ext uri="{19B8F6BF-5375-455C-9EA6-DF929625EA0E}">
        <p15:presenceInfo xmlns:p15="http://schemas.microsoft.com/office/powerpoint/2012/main" userId="5ea6c0b37d50602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5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18" autoAdjust="0"/>
    <p:restoredTop sz="96973" autoAdjust="0"/>
  </p:normalViewPr>
  <p:slideViewPr>
    <p:cSldViewPr snapToGrid="0">
      <p:cViewPr varScale="1">
        <p:scale>
          <a:sx n="111" d="100"/>
          <a:sy n="111" d="100"/>
        </p:scale>
        <p:origin x="188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24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6414" cy="467072"/>
          </a:xfrm>
          <a:prstGeom prst="rect">
            <a:avLst/>
          </a:prstGeom>
        </p:spPr>
        <p:txBody>
          <a:bodyPr vert="horz" lIns="93497" tIns="46749" rIns="93497" bIns="4674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95217" y="0"/>
            <a:ext cx="3056414" cy="467072"/>
          </a:xfrm>
          <a:prstGeom prst="rect">
            <a:avLst/>
          </a:prstGeom>
        </p:spPr>
        <p:txBody>
          <a:bodyPr vert="horz" lIns="93497" tIns="46749" rIns="93497" bIns="46749" rtlCol="0"/>
          <a:lstStyle>
            <a:lvl1pPr algn="r">
              <a:defRPr sz="1200"/>
            </a:lvl1pPr>
          </a:lstStyle>
          <a:p>
            <a:fld id="{95E01E72-7280-4972-892A-E59F558769B7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56414" cy="467071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95217" y="8842030"/>
            <a:ext cx="3056414" cy="467071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r">
              <a:defRPr sz="1200"/>
            </a:lvl1pPr>
          </a:lstStyle>
          <a:p>
            <a:fld id="{6AB08EDE-143D-4201-9DC8-7AA779FC3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426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641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497" tIns="46749" rIns="93497" bIns="46749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273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95217" y="0"/>
            <a:ext cx="305641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497" tIns="46749" rIns="93497" bIns="4674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0150" y="698500"/>
            <a:ext cx="4654550" cy="34909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273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5327" y="4421823"/>
            <a:ext cx="5642610" cy="4189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497" tIns="46749" rIns="93497" bIns="467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2273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2029"/>
            <a:ext cx="305641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497" tIns="46749" rIns="93497" bIns="46749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273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95217" y="8842029"/>
            <a:ext cx="305641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497" tIns="46749" rIns="93497" bIns="4674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E8498847-D1CD-4CBC-BBEE-510D102E9F2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47504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8498847-D1CD-4CBC-BBEE-510D102E9F23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348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3BDDA82-E10D-4E89-AB6D-B26E2CC1C4A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0803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BD1F490-7DD5-45B7-910D-DF1A6CCBC7A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0037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15C0B7B-D07D-42F9-8F41-6449A237875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7141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2"/>
            <a:ext cx="4038600" cy="4525963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CC01119A-F4C9-49AD-A1A8-0C37470F21B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51975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90"/>
            <a:ext cx="8229600" cy="2187575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9CA7399-0484-4F3D-AB42-1E3919F4D2C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7465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3BDDA82-E10D-4E89-AB6D-B26E2CC1C4A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44693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8D8E2E6-22C6-4D0E-8228-DB1CB4899EE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32443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>
                <a:latin typeface="Calibri" panose="020F0502020204030204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92410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9FF019C-C05A-4C7C-80E4-59375277A66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5598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9225D504-FE7A-4461-B4CA-45EB7AE3372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15282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3B1FEC7-C467-46D9-8F73-CA478A6B291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1767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8D8E2E6-22C6-4D0E-8228-DB1CB4899EE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01682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4D1B37-EC4E-44B5-BEB2-41F033C8827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75255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algn="l">
              <a:defRPr sz="3200">
                <a:latin typeface="Calibri" panose="020F0502020204030204" pitchFamily="34" charset="0"/>
              </a:defRPr>
            </a:lvl1pPr>
            <a:lvl2pPr algn="l">
              <a:defRPr sz="2800">
                <a:latin typeface="Calibri" panose="020F0502020204030204" pitchFamily="34" charset="0"/>
              </a:defRPr>
            </a:lvl2pPr>
            <a:lvl3pPr algn="l">
              <a:defRPr sz="2400">
                <a:latin typeface="Calibri" panose="020F0502020204030204" pitchFamily="34" charset="0"/>
              </a:defRPr>
            </a:lvl3pPr>
            <a:lvl4pPr algn="l">
              <a:defRPr sz="2000">
                <a:latin typeface="Calibri" panose="020F0502020204030204" pitchFamily="34" charset="0"/>
              </a:defRPr>
            </a:lvl4pPr>
            <a:lvl5pPr algn="l">
              <a:defRPr sz="2000">
                <a:latin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E60118F-57DD-4DAD-86C3-CD183ADDBF8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57201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>
                <a:latin typeface="Calibri" panose="020F05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D1381AD-4F7B-4159-B3D1-9288107E882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58484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BD1F490-7DD5-45B7-910D-DF1A6CCBC7A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31664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15C0B7B-D07D-42F9-8F41-6449A237875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44409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CC01119A-F4C9-49AD-A1A8-0C37470F21B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01990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90"/>
            <a:ext cx="8229600" cy="2187575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9CA7399-0484-4F3D-AB42-1E3919F4D2C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9842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>
                <a:latin typeface="Calibri" panose="020F0502020204030204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7A1577D-074B-4874-9F08-3A8986F8AD3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4420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9FF019C-C05A-4C7C-80E4-59375277A66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8800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 algn="l">
              <a:buNone/>
              <a:defRPr sz="2400" b="1">
                <a:latin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 algn="l">
              <a:buNone/>
              <a:defRPr sz="2400" b="1">
                <a:latin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9225D504-FE7A-4461-B4CA-45EB7AE3372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7457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3B1FEC7-C467-46D9-8F73-CA478A6B291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0744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4D1B37-EC4E-44B5-BEB2-41F033C8827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6145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>
            <a:normAutofit/>
          </a:bodyPr>
          <a:lstStyle>
            <a:lvl1pPr algn="l">
              <a:defRPr sz="3200">
                <a:latin typeface="Calibri" panose="020F0502020204030204" pitchFamily="34" charset="0"/>
              </a:defRPr>
            </a:lvl1pPr>
            <a:lvl2pPr algn="l">
              <a:defRPr sz="2800">
                <a:latin typeface="Calibri" panose="020F0502020204030204" pitchFamily="34" charset="0"/>
              </a:defRPr>
            </a:lvl2pPr>
            <a:lvl3pPr algn="l">
              <a:defRPr sz="2400">
                <a:latin typeface="Calibri" panose="020F0502020204030204" pitchFamily="34" charset="0"/>
              </a:defRPr>
            </a:lvl3pPr>
            <a:lvl4pPr algn="l">
              <a:defRPr sz="2000">
                <a:latin typeface="Calibri" panose="020F0502020204030204" pitchFamily="34" charset="0"/>
              </a:defRPr>
            </a:lvl4pPr>
            <a:lvl5pPr algn="l">
              <a:defRPr sz="2000">
                <a:latin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E60118F-57DD-4DAD-86C3-CD183ADDBF8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9284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>
                <a:latin typeface="Calibri" panose="020F05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D1381AD-4F7B-4159-B3D1-9288107E882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772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26169" y="6065205"/>
            <a:ext cx="415926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fld id="{D03D4D3A-22B9-4FFF-89FD-07FDA4CC05F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Rectangle 9"/>
          <p:cNvSpPr>
            <a:spLocks noChangeArrowheads="1"/>
          </p:cNvSpPr>
          <p:nvPr/>
        </p:nvSpPr>
        <p:spPr bwMode="auto">
          <a:xfrm>
            <a:off x="0" y="0"/>
            <a:ext cx="9144000" cy="152400"/>
          </a:xfrm>
          <a:prstGeom prst="rect">
            <a:avLst/>
          </a:prstGeom>
          <a:solidFill>
            <a:srgbClr val="00356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2" name="Rectangle 10"/>
          <p:cNvSpPr>
            <a:spLocks noChangeArrowheads="1"/>
          </p:cNvSpPr>
          <p:nvPr/>
        </p:nvSpPr>
        <p:spPr bwMode="auto">
          <a:xfrm>
            <a:off x="0" y="6400800"/>
            <a:ext cx="9144000" cy="457200"/>
          </a:xfrm>
          <a:prstGeom prst="rect">
            <a:avLst/>
          </a:prstGeom>
          <a:solidFill>
            <a:srgbClr val="00356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033" name="Picture 11" descr="duke_logo_home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003366"/>
              </a:clrFrom>
              <a:clrTo>
                <a:srgbClr val="00336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94450"/>
            <a:ext cx="58674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" name="Rectangle 12"/>
          <p:cNvSpPr>
            <a:spLocks noChangeArrowheads="1"/>
          </p:cNvSpPr>
          <p:nvPr/>
        </p:nvSpPr>
        <p:spPr bwMode="auto">
          <a:xfrm>
            <a:off x="2743200" y="6400800"/>
            <a:ext cx="6400800" cy="457200"/>
          </a:xfrm>
          <a:prstGeom prst="rect">
            <a:avLst/>
          </a:prstGeom>
          <a:gradFill rotWithShape="1">
            <a:gsLst>
              <a:gs pos="0">
                <a:srgbClr val="00356A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035" name="Picture 13" descr="path1571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476" y="6448425"/>
            <a:ext cx="3492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2717" y="6079332"/>
            <a:ext cx="630767" cy="312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fld id="{D03D4D3A-22B9-4FFF-89FD-07FDA4CC05F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Rectangle 9"/>
          <p:cNvSpPr>
            <a:spLocks noChangeArrowheads="1"/>
          </p:cNvSpPr>
          <p:nvPr/>
        </p:nvSpPr>
        <p:spPr bwMode="auto">
          <a:xfrm>
            <a:off x="0" y="0"/>
            <a:ext cx="9144000" cy="152400"/>
          </a:xfrm>
          <a:prstGeom prst="rect">
            <a:avLst/>
          </a:prstGeom>
          <a:solidFill>
            <a:srgbClr val="00356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2" name="Rectangle 10"/>
          <p:cNvSpPr>
            <a:spLocks noChangeArrowheads="1"/>
          </p:cNvSpPr>
          <p:nvPr/>
        </p:nvSpPr>
        <p:spPr bwMode="auto">
          <a:xfrm>
            <a:off x="0" y="6400800"/>
            <a:ext cx="9144000" cy="457200"/>
          </a:xfrm>
          <a:prstGeom prst="rect">
            <a:avLst/>
          </a:prstGeom>
          <a:solidFill>
            <a:srgbClr val="00356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033" name="Picture 11" descr="duke_logo_home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003366"/>
              </a:clrFrom>
              <a:clrTo>
                <a:srgbClr val="00336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94450"/>
            <a:ext cx="58674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" name="Rectangle 12"/>
          <p:cNvSpPr>
            <a:spLocks noChangeArrowheads="1"/>
          </p:cNvSpPr>
          <p:nvPr/>
        </p:nvSpPr>
        <p:spPr bwMode="auto">
          <a:xfrm>
            <a:off x="2743200" y="6400800"/>
            <a:ext cx="6400800" cy="457200"/>
          </a:xfrm>
          <a:prstGeom prst="rect">
            <a:avLst/>
          </a:prstGeom>
          <a:gradFill rotWithShape="1">
            <a:gsLst>
              <a:gs pos="0">
                <a:srgbClr val="00356A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035" name="Picture 13" descr="path1571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476" y="6448425"/>
            <a:ext cx="3492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7780867" y="6456894"/>
            <a:ext cx="972609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rgbClr val="00356A"/>
                </a:solidFill>
                <a:latin typeface="Arial Rounded MT Bold" panose="020F0704030504030204" pitchFamily="34" charset="0"/>
              </a:rPr>
              <a:t>AMLL</a:t>
            </a:r>
          </a:p>
        </p:txBody>
      </p:sp>
    </p:spTree>
    <p:extLst>
      <p:ext uri="{BB962C8B-B14F-4D97-AF65-F5344CB8AC3E}">
        <p14:creationId xmlns:p14="http://schemas.microsoft.com/office/powerpoint/2010/main" val="4072786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uke_logo_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0" y="6705600"/>
            <a:ext cx="9144000" cy="152400"/>
          </a:xfrm>
          <a:prstGeom prst="rect">
            <a:avLst/>
          </a:prstGeom>
          <a:solidFill>
            <a:srgbClr val="00356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2133600"/>
            <a:ext cx="91440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4400" dirty="0">
                <a:solidFill>
                  <a:schemeClr val="tx2"/>
                </a:solidFill>
                <a:latin typeface="Calibri" panose="020F0502020204030204" pitchFamily="34" charset="0"/>
              </a:rPr>
              <a:t>Independent Study Update: MMTN Week 7</a:t>
            </a:r>
          </a:p>
          <a:p>
            <a:pPr algn="ctr" eaLnBrk="1" hangingPunct="1"/>
            <a:r>
              <a:rPr lang="en-US" altLang="zh-CN" sz="2500" dirty="0">
                <a:solidFill>
                  <a:schemeClr val="tx2"/>
                </a:solidFill>
                <a:latin typeface="Calibri" panose="020F0502020204030204" pitchFamily="34" charset="0"/>
              </a:rPr>
              <a:t>Karthik</a:t>
            </a:r>
            <a:br>
              <a:rPr lang="en-US" altLang="en-US" sz="1500" dirty="0">
                <a:solidFill>
                  <a:schemeClr val="tx2"/>
                </a:solidFill>
                <a:latin typeface="Calibri" panose="020F0502020204030204" pitchFamily="34" charset="0"/>
              </a:rPr>
            </a:br>
            <a:r>
              <a:rPr lang="en-US" altLang="zh-CN" sz="2000" dirty="0">
                <a:solidFill>
                  <a:schemeClr val="tx2"/>
                </a:solidFill>
                <a:latin typeface="Calibri" panose="020F0502020204030204" pitchFamily="34" charset="0"/>
              </a:rPr>
              <a:t>2021.12.15</a:t>
            </a:r>
            <a:endParaRPr lang="en-US" altLang="en-US" sz="2000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pic>
        <p:nvPicPr>
          <p:cNvPr id="4101" name="Picture 5" descr="path157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927" y="6324600"/>
            <a:ext cx="320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7619999" y="6324600"/>
            <a:ext cx="1050927" cy="349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3366"/>
                </a:solidFill>
                <a:latin typeface="Arial Rounded MT Bold" panose="020F0704030504030204" pitchFamily="34" charset="0"/>
              </a:rPr>
              <a:t>AMLL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Quick Recap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D8E2E6-22C6-4D0E-8228-DB1CB4899EEB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5B94F8-11AA-BA49-AAA5-ADD6685BE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50" y="3429000"/>
            <a:ext cx="3462528" cy="25968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4AA13B-7006-1E44-9969-2EDC56E1C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534" y="3452780"/>
            <a:ext cx="3464491" cy="2598368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4819B89-3601-AB43-B420-06024824F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Performance on datasets shown below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957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pPr algn="l"/>
            <a:r>
              <a:rPr lang="en-US" dirty="0"/>
              <a:t>Robot: Multiple values of k (I/II)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E128CF6-3C75-4AAD-AD69-C77C318A1A6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200" y="1600202"/>
            <a:ext cx="4038600" cy="4525963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10 trials for k = 1, 2, 3, 4 inverse models</a:t>
            </a:r>
          </a:p>
          <a:p>
            <a:pPr>
              <a:lnSpc>
                <a:spcPct val="90000"/>
              </a:lnSpc>
            </a:pPr>
            <a:r>
              <a:rPr lang="en-US" dirty="0"/>
              <a:t>Mean error clearly goes down in expected pattern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946F42-FF01-CF4F-B6FD-5E71FCD09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8200" y="2348708"/>
            <a:ext cx="4038600" cy="302895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717" y="6079332"/>
            <a:ext cx="630767" cy="312999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18D8E2E6-22C6-4D0E-8228-DB1CB4899EEB}" type="slidenum">
              <a:rPr lang="en-US" altLang="en-US" smtClean="0"/>
              <a:pPr>
                <a:spcAft>
                  <a:spcPts val="600"/>
                </a:spcAft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6097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pPr algn="l"/>
            <a:r>
              <a:rPr lang="en-US" dirty="0"/>
              <a:t>Robot: Multiple values of k (II/II)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E128CF6-3C75-4AAD-AD69-C77C318A1A6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199" y="1600202"/>
            <a:ext cx="8356821" cy="4525963"/>
          </a:xfrm>
        </p:spPr>
        <p:txBody>
          <a:bodyPr>
            <a:normAutofit/>
          </a:bodyPr>
          <a:lstStyle/>
          <a:p>
            <a:r>
              <a:rPr lang="en-US" sz="1800" dirty="0"/>
              <a:t>Error for individual models is between 0.001 and 0.004 consistently; Ben achieved loss on order of 10^-4, unsure how to improve further (believe I’m using similar hyperparameters)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717" y="6079332"/>
            <a:ext cx="630767" cy="312999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18D8E2E6-22C6-4D0E-8228-DB1CB4899EEB}" type="slidenum">
              <a:rPr lang="en-US" altLang="en-US" smtClean="0"/>
              <a:pPr>
                <a:spcAft>
                  <a:spcPts val="600"/>
                </a:spcAft>
                <a:defRPr/>
              </a:pPr>
              <a:t>4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E1297F-073F-C045-AD18-28D704AA5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609" y="2680504"/>
            <a:ext cx="4064000" cy="304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DAB723-2BE9-054C-B534-8DDD04A49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08391" y="2680504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8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pPr algn="l"/>
            <a:r>
              <a:rPr lang="en-US" dirty="0"/>
              <a:t>Robot with repulsion term (I/II)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E128CF6-3C75-4AAD-AD69-C77C318A1A6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200" y="1600202"/>
            <a:ext cx="4038600" cy="4525963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lambda = 0.02, sigma squared = 0.04</a:t>
            </a:r>
          </a:p>
          <a:p>
            <a:pPr>
              <a:lnSpc>
                <a:spcPct val="90000"/>
              </a:lnSpc>
            </a:pPr>
            <a:r>
              <a:rPr lang="en-US" dirty="0"/>
              <a:t>Error ends up being higher than with no repulsion term – doing worse?</a:t>
            </a:r>
          </a:p>
          <a:p>
            <a:pPr>
              <a:lnSpc>
                <a:spcPct val="90000"/>
              </a:lnSpc>
            </a:pPr>
            <a:r>
              <a:rPr lang="en-US" dirty="0"/>
              <a:t>Need to investigate if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Bug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Bad hyperparameters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717" y="6079332"/>
            <a:ext cx="630767" cy="312999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18D8E2E6-22C6-4D0E-8228-DB1CB4899EEB}" type="slidenum">
              <a:rPr lang="en-US" altLang="en-US" smtClean="0"/>
              <a:pPr>
                <a:spcAft>
                  <a:spcPts val="600"/>
                </a:spcAft>
                <a:defRPr/>
              </a:pPr>
              <a:t>5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467E49-0E34-624C-8946-6D2455AFF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2" y="2224485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19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pPr algn="l"/>
            <a:r>
              <a:rPr lang="en-US" dirty="0"/>
              <a:t>Robot with repulsion term (II/II)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E128CF6-3C75-4AAD-AD69-C77C318A1A6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199" y="1600202"/>
            <a:ext cx="8356821" cy="4525963"/>
          </a:xfrm>
        </p:spPr>
        <p:txBody>
          <a:bodyPr>
            <a:normAutofit/>
          </a:bodyPr>
          <a:lstStyle/>
          <a:p>
            <a:r>
              <a:rPr lang="en-US" sz="1800" dirty="0"/>
              <a:t>Error clearly increasing for each subsequent model but not sure how significant this increase 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717" y="6079332"/>
            <a:ext cx="630767" cy="312999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18D8E2E6-22C6-4D0E-8228-DB1CB4899EEB}" type="slidenum">
              <a:rPr lang="en-US" altLang="en-US" smtClean="0"/>
              <a:pPr>
                <a:spcAft>
                  <a:spcPts val="600"/>
                </a:spcAft>
                <a:defRPr/>
              </a:pPr>
              <a:t>6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E1297F-073F-C045-AD18-28D704AA5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609" y="2680504"/>
            <a:ext cx="4064000" cy="304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DAB723-2BE9-054C-B534-8DDD04A49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08391" y="2680504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90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Winter break/next sem.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05B21-EC88-4781-86A3-3AD92B718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Winter break</a:t>
            </a:r>
          </a:p>
          <a:p>
            <a:pPr lvl="1"/>
            <a:r>
              <a:rPr lang="en-US" dirty="0"/>
              <a:t>Current meeting time works</a:t>
            </a:r>
          </a:p>
          <a:p>
            <a:pPr lvl="1"/>
            <a:r>
              <a:rPr lang="en-US" dirty="0"/>
              <a:t>Traveling with family from 12/22 to 12/27 – will not have laptop</a:t>
            </a:r>
          </a:p>
          <a:p>
            <a:r>
              <a:rPr lang="en-US" dirty="0"/>
              <a:t>Next semester</a:t>
            </a:r>
          </a:p>
          <a:p>
            <a:pPr lvl="1"/>
            <a:r>
              <a:rPr lang="en-US" dirty="0"/>
              <a:t>Would like to continue with independent study next semester – if that’s ok, can send forms closer to deadline</a:t>
            </a:r>
          </a:p>
          <a:p>
            <a:pPr lvl="1"/>
            <a:r>
              <a:rPr lang="en-US" dirty="0"/>
              <a:t>Same meeting time would still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D8E2E6-22C6-4D0E-8228-DB1CB4899EEB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3117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05B21-EC88-4781-86A3-3AD92B718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New dataset?</a:t>
            </a:r>
          </a:p>
          <a:p>
            <a:r>
              <a:rPr lang="en-US" dirty="0"/>
              <a:t>Severity of difference in robotic arm performance?</a:t>
            </a:r>
          </a:p>
          <a:p>
            <a:r>
              <a:rPr lang="en-US" dirty="0"/>
              <a:t>Generate data using forward model to train backwards models</a:t>
            </a:r>
          </a:p>
          <a:p>
            <a:pPr lvl="1"/>
            <a:r>
              <a:rPr lang="en-US" dirty="0"/>
              <a:t>How do I actually do this – random number generation over some x range? If so, what range? </a:t>
            </a:r>
          </a:p>
          <a:p>
            <a:r>
              <a:rPr lang="en-US" dirty="0"/>
              <a:t>Bigger </a:t>
            </a:r>
            <a:r>
              <a:rPr lang="en-US" dirty="0" err="1"/>
              <a:t>hypersweep</a:t>
            </a:r>
            <a:r>
              <a:rPr lang="en-US" dirty="0"/>
              <a:t> to better see if repulsion term is actually making things worse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D8E2E6-22C6-4D0E-8228-DB1CB4899EEB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60691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SIZE" val="10"/>
  <p:tag name="PREAMBLE" val="\documentclass{article}&#10;\pagestyle{empty}&#10;\usepackage{xspace,amssymb,amsfonts,amsmath}&#10;\usepackage{color}&#10;\usepackage{TeX4PPT}&#10;"/>
  <p:tag name="MAGPC" val="200"/>
</p:tagLst>
</file>

<file path=ppt/theme/theme1.xml><?xml version="1.0" encoding="utf-8"?>
<a:theme xmlns:a="http://schemas.openxmlformats.org/drawingml/2006/main" name="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mlTheme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mlTheme" id="{2B9FF327-0DD6-478F-AD03-FE586A04FDAD}" vid="{EBE69E77-A1A6-4C35-8E33-6B2159BA1FC8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4708</TotalTime>
  <Words>274</Words>
  <Application>Microsoft Macintosh PowerPoint</Application>
  <PresentationFormat>On-screen Show (4:3)</PresentationFormat>
  <Paragraphs>39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Arial</vt:lpstr>
      <vt:lpstr>Garamond</vt:lpstr>
      <vt:lpstr>Arial Rounded MT Bold</vt:lpstr>
      <vt:lpstr>blank</vt:lpstr>
      <vt:lpstr>amlTheme</vt:lpstr>
      <vt:lpstr>PowerPoint Presentation</vt:lpstr>
      <vt:lpstr>Quick Recap</vt:lpstr>
      <vt:lpstr>Robot: Multiple values of k (I/II)</vt:lpstr>
      <vt:lpstr>Robot: Multiple values of k (II/II)</vt:lpstr>
      <vt:lpstr>Robot with repulsion term (I/II)</vt:lpstr>
      <vt:lpstr>Robot with repulsion term (II/II)</vt:lpstr>
      <vt:lpstr>Winter break/next sem. logistics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Ren</dc:creator>
  <cp:lastModifiedBy>Karthik Ramachandran</cp:lastModifiedBy>
  <cp:revision>715</cp:revision>
  <dcterms:created xsi:type="dcterms:W3CDTF">2020-11-18T18:42:06Z</dcterms:created>
  <dcterms:modified xsi:type="dcterms:W3CDTF">2021-12-15T06:50:08Z</dcterms:modified>
</cp:coreProperties>
</file>